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Triángulo rectángulo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grpSp>
        <p:nvGrpSpPr>
          <p:cNvPr id="2" name="1 Grupo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6 Forma libre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7 Forma libre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10 Forma libre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11 Conector recto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EB8B02A-71F8-4B22-994E-9D4D795D3DE6}" type="datetimeFigureOut">
              <a:rPr lang="es-HN" smtClean="0"/>
              <a:t>26/06/2013</a:t>
            </a:fld>
            <a:endParaRPr lang="es-HN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0A91EB4-5381-4561-BDDC-15D3398A8803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8B02A-71F8-4B22-994E-9D4D795D3DE6}" type="datetimeFigureOut">
              <a:rPr lang="es-HN" smtClean="0"/>
              <a:t>26/06/2013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1EB4-5381-4561-BDDC-15D3398A8803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8B02A-71F8-4B22-994E-9D4D795D3DE6}" type="datetimeFigureOut">
              <a:rPr lang="es-HN" smtClean="0"/>
              <a:t>26/06/2013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1EB4-5381-4561-BDDC-15D3398A8803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8B02A-71F8-4B22-994E-9D4D795D3DE6}" type="datetimeFigureOut">
              <a:rPr lang="es-HN" smtClean="0"/>
              <a:t>26/06/2013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1EB4-5381-4561-BDDC-15D3398A8803}" type="slidenum">
              <a:rPr lang="es-HN" smtClean="0"/>
              <a:t>‹Nº›</a:t>
            </a:fld>
            <a:endParaRPr lang="es-HN"/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8B02A-71F8-4B22-994E-9D4D795D3DE6}" type="datetimeFigureOut">
              <a:rPr lang="es-HN" smtClean="0"/>
              <a:t>26/06/2013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1EB4-5381-4561-BDDC-15D3398A8803}" type="slidenum">
              <a:rPr lang="es-HN" smtClean="0"/>
              <a:t>‹Nº›</a:t>
            </a:fld>
            <a:endParaRPr lang="es-HN"/>
          </a:p>
        </p:txBody>
      </p:sp>
      <p:sp>
        <p:nvSpPr>
          <p:cNvPr id="7" name="6 Cheurón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7 Cheurón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8B02A-71F8-4B22-994E-9D4D795D3DE6}" type="datetimeFigureOut">
              <a:rPr lang="es-HN" smtClean="0"/>
              <a:t>26/06/2013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1EB4-5381-4561-BDDC-15D3398A8803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8B02A-71F8-4B22-994E-9D4D795D3DE6}" type="datetimeFigureOut">
              <a:rPr lang="es-HN" smtClean="0"/>
              <a:t>26/06/2013</a:t>
            </a:fld>
            <a:endParaRPr lang="es-HN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1EB4-5381-4561-BDDC-15D3398A8803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8B02A-71F8-4B22-994E-9D4D795D3DE6}" type="datetimeFigureOut">
              <a:rPr lang="es-HN" smtClean="0"/>
              <a:t>26/06/2013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1EB4-5381-4561-BDDC-15D3398A8803}" type="slidenum">
              <a:rPr lang="es-HN" smtClean="0"/>
              <a:t>‹Nº›</a:t>
            </a:fld>
            <a:endParaRPr lang="es-HN"/>
          </a:p>
        </p:txBody>
      </p:sp>
      <p:sp>
        <p:nvSpPr>
          <p:cNvPr id="6" name="5 Título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B8B02A-71F8-4B22-994E-9D4D795D3DE6}" type="datetimeFigureOut">
              <a:rPr lang="es-HN" smtClean="0"/>
              <a:t>26/06/2013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1EB4-5381-4561-BDDC-15D3398A8803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EB8B02A-71F8-4B22-994E-9D4D795D3DE6}" type="datetimeFigureOut">
              <a:rPr lang="es-HN" smtClean="0"/>
              <a:t>26/06/2013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A91EB4-5381-4561-BDDC-15D3398A8803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EB8B02A-71F8-4B22-994E-9D4D795D3DE6}" type="datetimeFigureOut">
              <a:rPr lang="es-HN" smtClean="0"/>
              <a:t>26/06/2013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0A91EB4-5381-4561-BDDC-15D3398A8803}" type="slidenum">
              <a:rPr lang="es-HN" smtClean="0"/>
              <a:t>‹Nº›</a:t>
            </a:fld>
            <a:endParaRPr lang="es-HN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8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9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10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11 Cheurón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12 Cheurón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Forma libre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Forma libre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13 Triángulo rectángulo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14 Conector recto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EB8B02A-71F8-4B22-994E-9D4D795D3DE6}" type="datetimeFigureOut">
              <a:rPr lang="es-HN" smtClean="0"/>
              <a:t>26/06/2013</a:t>
            </a:fld>
            <a:endParaRPr lang="es-HN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s-HN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0A91EB4-5381-4561-BDDC-15D3398A8803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836712"/>
            <a:ext cx="20669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4764" y="317014"/>
            <a:ext cx="871537" cy="1165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4427984" y="1509618"/>
            <a:ext cx="34050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400" b="1" dirty="0" smtClean="0"/>
              <a:t>Secretaría de Educación de Honduras</a:t>
            </a:r>
            <a:endParaRPr lang="es-HN" sz="1400" b="1" dirty="0"/>
          </a:p>
        </p:txBody>
      </p:sp>
      <p:sp>
        <p:nvSpPr>
          <p:cNvPr id="5" name="4 CuadroTexto"/>
          <p:cNvSpPr txBox="1"/>
          <p:nvPr/>
        </p:nvSpPr>
        <p:spPr>
          <a:xfrm>
            <a:off x="2930182" y="3284983"/>
            <a:ext cx="43924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dirty="0" smtClean="0"/>
              <a:t>HONDURAS</a:t>
            </a:r>
            <a:endParaRPr lang="es-HN" sz="4000" dirty="0"/>
          </a:p>
        </p:txBody>
      </p:sp>
    </p:spTree>
    <p:extLst>
      <p:ext uri="{BB962C8B-B14F-4D97-AF65-F5344CB8AC3E}">
        <p14:creationId xmlns:p14="http://schemas.microsoft.com/office/powerpoint/2010/main" val="3453491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683568" y="476672"/>
            <a:ext cx="160973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HN" b="1" dirty="0" smtClean="0"/>
              <a:t>FORTALEZA</a:t>
            </a:r>
            <a:r>
              <a:rPr lang="es-HN" dirty="0" smtClean="0"/>
              <a:t>S</a:t>
            </a:r>
            <a:endParaRPr lang="es-HN" dirty="0"/>
          </a:p>
        </p:txBody>
      </p:sp>
      <p:sp>
        <p:nvSpPr>
          <p:cNvPr id="7" name="6 Rectángulo"/>
          <p:cNvSpPr/>
          <p:nvPr/>
        </p:nvSpPr>
        <p:spPr>
          <a:xfrm>
            <a:off x="395536" y="1443841"/>
            <a:ext cx="8280920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Creación del Programa Nacional de Educación Fiscal como parte de la Dirección Ejecutiva de Ingresos</a:t>
            </a:r>
          </a:p>
          <a:p>
            <a:endParaRPr lang="es-ES" dirty="0" smtClean="0"/>
          </a:p>
          <a:p>
            <a:r>
              <a:rPr lang="es-ES" dirty="0" smtClean="0"/>
              <a:t>Existencia de material educativo para la educación pre básica y básica elaborado bajo la supervisión de la Secretaría de Educación</a:t>
            </a:r>
          </a:p>
          <a:p>
            <a:endParaRPr lang="es-ES" dirty="0" smtClean="0"/>
          </a:p>
          <a:p>
            <a:r>
              <a:rPr lang="es-ES" dirty="0" smtClean="0"/>
              <a:t>Disponibilidad  de recurso humano</a:t>
            </a:r>
          </a:p>
          <a:p>
            <a:r>
              <a:rPr lang="es-ES" dirty="0" smtClean="0"/>
              <a:t>(personal técnico)</a:t>
            </a:r>
          </a:p>
          <a:p>
            <a:endParaRPr lang="es-ES" dirty="0" smtClean="0"/>
          </a:p>
          <a:p>
            <a:r>
              <a:rPr lang="es-ES" dirty="0" smtClean="0"/>
              <a:t>Capacitados 5000 estudiantes de los diferentes niveles educativos al año.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4650396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827584" y="620688"/>
            <a:ext cx="21146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HN" b="1" dirty="0" smtClean="0"/>
              <a:t>OPORTUNIDADE</a:t>
            </a:r>
            <a:r>
              <a:rPr lang="es-HN" dirty="0" smtClean="0"/>
              <a:t>S</a:t>
            </a:r>
            <a:endParaRPr lang="es-HN" dirty="0"/>
          </a:p>
        </p:txBody>
      </p:sp>
      <p:sp>
        <p:nvSpPr>
          <p:cNvPr id="5" name="4 Rectángulo"/>
          <p:cNvSpPr/>
          <p:nvPr/>
        </p:nvSpPr>
        <p:spPr>
          <a:xfrm>
            <a:off x="467544" y="1443841"/>
            <a:ext cx="76328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Existencia de un plan de capacitación.</a:t>
            </a:r>
          </a:p>
          <a:p>
            <a:endParaRPr lang="es-ES" dirty="0" smtClean="0"/>
          </a:p>
          <a:p>
            <a:r>
              <a:rPr lang="es-ES" dirty="0" smtClean="0"/>
              <a:t>Ejecutado un pilotaje sobre el uso de materiales de EF.</a:t>
            </a:r>
          </a:p>
          <a:p>
            <a:endParaRPr lang="es-ES" dirty="0" smtClean="0"/>
          </a:p>
          <a:p>
            <a:r>
              <a:rPr lang="es-ES" dirty="0" smtClean="0"/>
              <a:t>Reuniones del personal técnico de ambas instituciones interesados en  implementar la educación fiscal  </a:t>
            </a:r>
          </a:p>
          <a:p>
            <a:endParaRPr lang="es-ES" dirty="0" smtClean="0"/>
          </a:p>
          <a:p>
            <a:r>
              <a:rPr lang="es-ES" dirty="0" smtClean="0"/>
              <a:t>Existencia de un Acuerdo en proceso de firma.</a:t>
            </a:r>
          </a:p>
          <a:p>
            <a:endParaRPr lang="es-ES" dirty="0" smtClean="0"/>
          </a:p>
          <a:p>
            <a:r>
              <a:rPr lang="es-ES" dirty="0" smtClean="0"/>
              <a:t>Existencia de un espacio en la página  web de la DEI y SE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9120435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755576" y="620688"/>
            <a:ext cx="16257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HN" b="1" dirty="0" smtClean="0"/>
              <a:t>DEBILIDADES</a:t>
            </a:r>
            <a:endParaRPr lang="es-HN" b="1" dirty="0"/>
          </a:p>
        </p:txBody>
      </p:sp>
      <p:sp>
        <p:nvSpPr>
          <p:cNvPr id="5" name="4 Rectángulo"/>
          <p:cNvSpPr/>
          <p:nvPr/>
        </p:nvSpPr>
        <p:spPr>
          <a:xfrm>
            <a:off x="467544" y="1268760"/>
            <a:ext cx="624644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Poco  interés de quienes gerencia las instituciones involucradas.</a:t>
            </a:r>
          </a:p>
          <a:p>
            <a:endParaRPr lang="es-ES" dirty="0" smtClean="0"/>
          </a:p>
          <a:p>
            <a:r>
              <a:rPr lang="es-ES" dirty="0" smtClean="0"/>
              <a:t>Falta de una partida presupuestaria</a:t>
            </a:r>
          </a:p>
          <a:p>
            <a:endParaRPr lang="es-ES" dirty="0" smtClean="0"/>
          </a:p>
          <a:p>
            <a:r>
              <a:rPr lang="es-ES" dirty="0" smtClean="0"/>
              <a:t>Falta de capacitación a docentes.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766106" y="3429000"/>
            <a:ext cx="14189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HN" b="1" dirty="0" smtClean="0"/>
              <a:t>AMENAZAS</a:t>
            </a:r>
            <a:endParaRPr lang="es-HN" b="1" dirty="0"/>
          </a:p>
        </p:txBody>
      </p:sp>
      <p:sp>
        <p:nvSpPr>
          <p:cNvPr id="7" name="6 Rectángulo"/>
          <p:cNvSpPr/>
          <p:nvPr/>
        </p:nvSpPr>
        <p:spPr>
          <a:xfrm>
            <a:off x="683568" y="4069713"/>
            <a:ext cx="554461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Constante cambio de autoridades.</a:t>
            </a:r>
          </a:p>
          <a:p>
            <a:endParaRPr lang="es-ES" dirty="0" smtClean="0"/>
          </a:p>
          <a:p>
            <a:r>
              <a:rPr lang="es-ES" dirty="0" smtClean="0"/>
              <a:t>Las transiciones de los  diferentes gobiernos.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34922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323528" y="1124744"/>
            <a:ext cx="849694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Situación Actual de Honduras </a:t>
            </a:r>
          </a:p>
          <a:p>
            <a:endParaRPr lang="es-ES" b="1" dirty="0" smtClean="0"/>
          </a:p>
          <a:p>
            <a:r>
              <a:rPr lang="es-ES" dirty="0" smtClean="0"/>
              <a:t>A pesar de no contar con todo el apoyo de las autoridades superiores y la falta de recurso económico, se han realizado algunas actividades  con estudiantes de los diferentes niveles educativos  como ser : seminarios, talleres, simposios, foros, diplomados, concursos, ferias, así como la elaboración de material educativo y de socialización con temas alusivos a la educación fiscal, logrando crear conciencia en los participantes de la importancia de la responsabilidad social en cumplir con nuestras obligaciones tributarias, de cuidar nuestros bienes públicos y de vigilar la administración de nuestros recursos.</a:t>
            </a:r>
          </a:p>
          <a:p>
            <a:r>
              <a:rPr lang="es-ES" dirty="0" smtClean="0"/>
              <a:t>No obstante se ha trabajado también con un número muy reducido de docentes en la socialización del material educativo (guías y cuadernos de trabajo de Educación Fiscal) y en algunas charlas que son insuficientes para abordar con profundidad el tema.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642383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39552" y="404664"/>
            <a:ext cx="792088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b="1" dirty="0" smtClean="0"/>
              <a:t>Estrategias a futuro</a:t>
            </a:r>
            <a:r>
              <a:rPr lang="es-ES" dirty="0" smtClean="0"/>
              <a:t>:</a:t>
            </a:r>
          </a:p>
          <a:p>
            <a:endParaRPr lang="es-ES" dirty="0" smtClean="0"/>
          </a:p>
          <a:p>
            <a:r>
              <a:rPr lang="es-ES" dirty="0" smtClean="0"/>
              <a:t>Sensibilizar a los tomadores de decisiones de la necesidad de crear una cultura fiscal y de lo importante sobre beneficio que traería al país.</a:t>
            </a:r>
          </a:p>
          <a:p>
            <a:endParaRPr lang="es-ES" dirty="0" smtClean="0"/>
          </a:p>
          <a:p>
            <a:r>
              <a:rPr lang="es-ES" dirty="0" smtClean="0"/>
              <a:t>Elaborar un nuevo plan de trabajo  entre ambas instituciones para la capacitación de docentes.</a:t>
            </a:r>
          </a:p>
          <a:p>
            <a:r>
              <a:rPr lang="es-ES" dirty="0" smtClean="0"/>
              <a:t> </a:t>
            </a:r>
          </a:p>
          <a:p>
            <a:r>
              <a:rPr lang="es-ES" dirty="0" smtClean="0"/>
              <a:t>Intercambiar las experiencias exitosas entre los países que están fomentando la educación fiscal y así poder implementar las mismas.</a:t>
            </a:r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dirty="0" smtClean="0"/>
              <a:t>Asesoría en la creación de un espacio de juegos ya que sólo se cuenta con una tienda fiscal que se instala en las ferias de las principales ciudades.</a:t>
            </a:r>
          </a:p>
          <a:p>
            <a:endParaRPr lang="es-ES" dirty="0" smtClean="0"/>
          </a:p>
          <a:p>
            <a:r>
              <a:rPr lang="es-ES" dirty="0" smtClean="0"/>
              <a:t>Asesoría en la elaboración de material de aduanas que complemente el Proyecto ¨El Viajero¨ que se realiza en el Aeropuerto Tocontín.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0730929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rencia">
  <a:themeElements>
    <a:clrScheme name="Concurrencia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rencia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rencia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15</TotalTime>
  <Words>415</Words>
  <Application>Microsoft Office PowerPoint</Application>
  <PresentationFormat>Presentación en pantalla (4:3)</PresentationFormat>
  <Paragraphs>47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Concurrencia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JOC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JOSEOCHOACOELLO</dc:creator>
  <cp:lastModifiedBy>JOSEOCHOACOELLO</cp:lastModifiedBy>
  <cp:revision>3</cp:revision>
  <dcterms:created xsi:type="dcterms:W3CDTF">2013-06-26T23:21:50Z</dcterms:created>
  <dcterms:modified xsi:type="dcterms:W3CDTF">2013-06-26T23:37:16Z</dcterms:modified>
</cp:coreProperties>
</file>